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82" r:id="rId4"/>
    <p:sldId id="302" r:id="rId5"/>
    <p:sldId id="283" r:id="rId6"/>
    <p:sldId id="289" r:id="rId7"/>
    <p:sldId id="290" r:id="rId8"/>
    <p:sldId id="297" r:id="rId9"/>
    <p:sldId id="284" r:id="rId10"/>
    <p:sldId id="294" r:id="rId11"/>
    <p:sldId id="295" r:id="rId12"/>
    <p:sldId id="296" r:id="rId13"/>
    <p:sldId id="291" r:id="rId14"/>
    <p:sldId id="298" r:id="rId15"/>
    <p:sldId id="292" r:id="rId16"/>
    <p:sldId id="299" r:id="rId17"/>
    <p:sldId id="300" r:id="rId18"/>
    <p:sldId id="301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8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9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4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5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5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1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5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UP/FireDetectionSyst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UP/FireDetection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B1AC9078-D7A7-4700-825F-A82B46DDF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37877" y="4559482"/>
            <a:ext cx="668813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latinLnBrk="0" hangingPunct="1"/>
            <a:r>
              <a:rPr lang="en-US" altLang="ko-KR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br>
              <a:rPr lang="en-US" altLang="ko-KR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</a:b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Fire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alarm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system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using</a:t>
            </a:r>
            <a:r>
              <a:rPr lang="ko-KR" altLang="en-US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4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endParaRPr lang="ko-KR" altLang="en-US" sz="2400" b="0" kern="0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C85B5CA9-4365-4F0E-8E2B-4F734DA1E2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25731" y="5775197"/>
            <a:ext cx="2870200" cy="7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2018156004</a:t>
            </a:r>
            <a:r>
              <a:rPr lang="ko-KR" altLang="en-US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김기호</a:t>
            </a:r>
            <a:endParaRPr lang="en-US" altLang="ko-KR" sz="1600" kern="0" dirty="0">
              <a:solidFill>
                <a:srgbClr val="000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2018156039 </a:t>
            </a:r>
            <a:r>
              <a:rPr lang="ko-KR" altLang="en-US" sz="1600" kern="0" dirty="0" err="1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추홍주</a:t>
            </a:r>
            <a:endParaRPr lang="en-US" altLang="ko-KR" sz="1600" kern="0" dirty="0">
              <a:solidFill>
                <a:srgbClr val="000000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2016152013 </a:t>
            </a:r>
            <a:r>
              <a:rPr lang="ko-KR" altLang="en-US" sz="1600" kern="0" dirty="0" err="1">
                <a:solidFill>
                  <a:srgbClr val="000000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김은란</a:t>
            </a:r>
            <a:endParaRPr lang="en-US" altLang="ko-KR" sz="1600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endParaRPr lang="en-US" altLang="ko-KR" sz="1600" b="1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 fontAlgn="base" latinLnBrk="0">
              <a:spcBef>
                <a:spcPct val="20000"/>
              </a:spcBef>
              <a:spcAft>
                <a:spcPct val="0"/>
              </a:spcAft>
              <a:buClr>
                <a:srgbClr val="E1882F"/>
              </a:buClr>
              <a:buFont typeface="Wingdings" pitchFamily="2" charset="2"/>
              <a:buNone/>
              <a:defRPr/>
            </a:pPr>
            <a:endParaRPr lang="ko-KR" altLang="en-US" sz="1600" b="1" kern="0" dirty="0">
              <a:solidFill>
                <a:srgbClr val="00006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5DD9385-5E09-40AD-BE0D-432F04759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69" y="1894114"/>
            <a:ext cx="2897640" cy="25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Cleansing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3" y="2287017"/>
            <a:ext cx="646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</a:t>
            </a:r>
            <a:r>
              <a:rPr lang="ko-KR" altLang="en-US" sz="1400" dirty="0"/>
              <a:t>에 맞지 않는 이미지는 이미지들을 하나씩 돌려 보면서 직접 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EF572-D72A-45C7-BF1C-616EAF26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3" y="2670287"/>
            <a:ext cx="6192977" cy="41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Cleansing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3" y="2287017"/>
            <a:ext cx="640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중복되는 이미지는 </a:t>
            </a:r>
            <a:r>
              <a:rPr lang="ko-KR" altLang="en-US" sz="1400" b="1" dirty="0"/>
              <a:t>히스토그램 유사도 검사</a:t>
            </a:r>
            <a:r>
              <a:rPr lang="ko-KR" altLang="en-US" sz="1400" dirty="0"/>
              <a:t>를</a:t>
            </a:r>
            <a:r>
              <a:rPr lang="ko-KR" altLang="en-US" sz="1400" b="1" dirty="0"/>
              <a:t> </a:t>
            </a:r>
            <a:r>
              <a:rPr lang="ko-KR" altLang="en-US" sz="1400" dirty="0"/>
              <a:t>통해 발견 및 제거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78C1EC48-9A18-443B-ADAE-9F9298EB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83" y="2668475"/>
            <a:ext cx="5038787" cy="41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2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</a:t>
            </a: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Annotation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3" y="2287017"/>
            <a:ext cx="640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이미지에 대하여 불의 위치 정보를 추가하는 작업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54A9EA-476B-48E5-B179-302DA31A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54" y="2594794"/>
            <a:ext cx="6207718" cy="41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B2535EE9-8793-4836-94F9-7E0620334479}"/>
              </a:ext>
            </a:extLst>
          </p:cNvPr>
          <p:cNvSpPr/>
          <p:nvPr/>
        </p:nvSpPr>
        <p:spPr>
          <a:xfrm rot="16200000">
            <a:off x="833792" y="4014614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Augmentation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8D653E7E-4D83-4E17-BCD4-E404C843DE94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25E43-647F-453A-800F-23C8B76D9047}"/>
              </a:ext>
            </a:extLst>
          </p:cNvPr>
          <p:cNvSpPr txBox="1"/>
          <p:nvPr/>
        </p:nvSpPr>
        <p:spPr>
          <a:xfrm>
            <a:off x="2701663" y="2287017"/>
            <a:ext cx="886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</a:t>
            </a:r>
            <a:r>
              <a:rPr lang="ko-KR" altLang="en-US" sz="1400" dirty="0"/>
              <a:t>에서 사용할 데이터는 불의 위치 정보를 추적할 필요가 없기 때문에 </a:t>
            </a:r>
            <a:r>
              <a:rPr lang="ko-KR" altLang="en-US" sz="1400" dirty="0" err="1"/>
              <a:t>어파인</a:t>
            </a:r>
            <a:r>
              <a:rPr lang="ko-KR" altLang="en-US" sz="1400" dirty="0"/>
              <a:t> 변환을 통해 데이터를 증강 하였다</a:t>
            </a:r>
            <a:r>
              <a:rPr lang="en-US" altLang="ko-KR" sz="1400" dirty="0"/>
              <a:t>. (</a:t>
            </a:r>
            <a:r>
              <a:rPr lang="ko-KR" altLang="en-US" sz="1400" dirty="0"/>
              <a:t>임의의 회전</a:t>
            </a:r>
            <a:r>
              <a:rPr lang="en-US" altLang="ko-KR" sz="1400" dirty="0"/>
              <a:t> </a:t>
            </a:r>
            <a:r>
              <a:rPr lang="ko-KR" altLang="en-US" sz="1400" dirty="0"/>
              <a:t>및 확대 축소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F92C4-9E5F-4EB9-B5B7-3D860AB8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01" y="2975860"/>
            <a:ext cx="8371358" cy="36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B2535EE9-8793-4836-94F9-7E0620334479}"/>
              </a:ext>
            </a:extLst>
          </p:cNvPr>
          <p:cNvSpPr/>
          <p:nvPr/>
        </p:nvSpPr>
        <p:spPr>
          <a:xfrm rot="16200000">
            <a:off x="833792" y="4014614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Augmentation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8D653E7E-4D83-4E17-BCD4-E404C843DE94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25E43-647F-453A-800F-23C8B76D9047}"/>
              </a:ext>
            </a:extLst>
          </p:cNvPr>
          <p:cNvSpPr txBox="1"/>
          <p:nvPr/>
        </p:nvSpPr>
        <p:spPr>
          <a:xfrm>
            <a:off x="2701663" y="2287017"/>
            <a:ext cx="886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Localization</a:t>
            </a:r>
            <a:r>
              <a:rPr lang="ko-KR" altLang="en-US" sz="1400" dirty="0"/>
              <a:t>에서 사용할 데이터는 불의 위치 정보를 추적해야 하기 때문에 원근 투시 변환을 통해 데이터를 증강 시켰다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E88B5-CC0E-4CDB-B367-9CAE970A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29" y="2810237"/>
            <a:ext cx="7366538" cy="3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1957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효과 분석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Kaggle site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의 데이터와 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데이터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Classification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342900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Localization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6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F9AF3-9613-4A15-A897-EB13C591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10" y="2205294"/>
            <a:ext cx="3362939" cy="433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48F4F-5E6C-41A8-8DDD-2E0CA9BF1A81}"/>
              </a:ext>
            </a:extLst>
          </p:cNvPr>
          <p:cNvSpPr txBox="1"/>
          <p:nvPr/>
        </p:nvSpPr>
        <p:spPr>
          <a:xfrm>
            <a:off x="8655231" y="1835102"/>
            <a:ext cx="3052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분석에는 매우 간단한 모델을 사용하였다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pic>
        <p:nvPicPr>
          <p:cNvPr id="10" name="그림 9" descr="텍스트, 자연, 다른, 같은이(가) 표시된 사진&#10;&#10;자동 생성된 설명">
            <a:extLst>
              <a:ext uri="{FF2B5EF4-FFF2-40B4-BE49-F238E27FC236}">
                <a16:creationId xmlns:a16="http://schemas.microsoft.com/office/drawing/2014/main" id="{7F116808-5AA9-4FC2-A92B-1B8666122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64" y="4233152"/>
            <a:ext cx="3243397" cy="2040139"/>
          </a:xfrm>
          <a:prstGeom prst="rect">
            <a:avLst/>
          </a:prstGeom>
        </p:spPr>
      </p:pic>
      <p:pic>
        <p:nvPicPr>
          <p:cNvPr id="12" name="그림 11" descr="자연, 불, 다른, 설정이(가) 표시된 사진&#10;&#10;자동 생성된 설명">
            <a:extLst>
              <a:ext uri="{FF2B5EF4-FFF2-40B4-BE49-F238E27FC236}">
                <a16:creationId xmlns:a16="http://schemas.microsoft.com/office/drawing/2014/main" id="{8A074050-17CC-4842-9A17-1D94BA009E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27" y="4233152"/>
            <a:ext cx="2908645" cy="2040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B5B293-B12C-4E40-BA6D-316A5EC0B482}"/>
              </a:ext>
            </a:extLst>
          </p:cNvPr>
          <p:cNvSpPr txBox="1"/>
          <p:nvPr/>
        </p:nvSpPr>
        <p:spPr>
          <a:xfrm>
            <a:off x="3085598" y="6273291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Kaggle data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68B246-9287-4E44-B5F9-48B092A7EB6D}"/>
              </a:ext>
            </a:extLst>
          </p:cNvPr>
          <p:cNvSpPr txBox="1"/>
          <p:nvPr/>
        </p:nvSpPr>
        <p:spPr>
          <a:xfrm>
            <a:off x="6322240" y="6273291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Crawling data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63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1. Kaggle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데이터와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데이터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923889" y="2494048"/>
            <a:ext cx="10040174" cy="436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실험조건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두 데이터셋 모두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fire image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와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non-fire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image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는 각각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228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장을 사용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validation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데이터는 전체의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25%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사용함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는 추가적인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Kaggle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+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+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오탐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가능성이 높은 데이터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노을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붉은 꽃 등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장을 사용함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총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50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 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validation 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대해서는 더 좋은 성능을 보였지만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 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대해서는 더 나쁜 성능을 보인 것으로 보아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 dataset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에는 유사한 데이터들이 많은 것으로 보인다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88093"/>
              </p:ext>
            </p:extLst>
          </p:nvPr>
        </p:nvGraphicFramePr>
        <p:xfrm>
          <a:off x="2799438" y="457987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31540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3368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Loss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Kaggle 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0.7895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Crawling 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0.9035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2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2. Classification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923889" y="2494048"/>
            <a:ext cx="10040174" cy="436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실험조건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이미지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228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장의 데이터를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어파인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변환을 통해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6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배 증강 시킴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validation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데이터는 전체의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25%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사용함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는 추가적인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Kaggle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+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Crawling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+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오탐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가능성이 높은 데이터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노을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붉은 꽃 등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장을 사용함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총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50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증강 이후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 Accuracy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증가한 것을 보아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어파인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변환을 통한 데이터 증강이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Classification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효과적이고 </a:t>
            </a:r>
            <a:r>
              <a:rPr lang="en-US" altLang="ko-KR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r>
              <a:rPr lang="ko-KR" altLang="en-US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도움을 줄 수 있음을 알 수 있었다</a:t>
            </a:r>
            <a:r>
              <a:rPr lang="en-US" altLang="ko-KR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67528"/>
              </p:ext>
            </p:extLst>
          </p:nvPr>
        </p:nvGraphicFramePr>
        <p:xfrm>
          <a:off x="2799438" y="457987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31540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3368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Loss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0.9035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0.8830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CA05511C-1BB8-436F-AA08-7C302F82A328}"/>
              </a:ext>
            </a:extLst>
          </p:cNvPr>
          <p:cNvSpPr/>
          <p:nvPr/>
        </p:nvSpPr>
        <p:spPr>
          <a:xfrm rot="16200000">
            <a:off x="833792" y="4710091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8117723" cy="92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효과 분석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2. Localization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데이터 증강 전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 비교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33454990-9B01-4315-A296-EADE2B3C6CF3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39E2C-639E-4418-A092-AE7E15C9AE5A}"/>
              </a:ext>
            </a:extLst>
          </p:cNvPr>
          <p:cNvSpPr txBox="1"/>
          <p:nvPr/>
        </p:nvSpPr>
        <p:spPr>
          <a:xfrm>
            <a:off x="1923889" y="2494048"/>
            <a:ext cx="10040174" cy="436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실험조건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Annotation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된 이미지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219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장의 데이터를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원근 투시 변환을 통해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배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3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배 증강 시킴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validation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데이터는 전체의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25%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사용함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는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Annotation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중 임의로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49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개를 추출하여 사용하였다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학습에는 사용되지 않음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평가 방법은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IOU(Intersection Over Union)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을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사용하였다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	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증강 이후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Test IOU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증가한 것을 보아 원근 투시 변환을 통한 데이터 증강이 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Localization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효과적이고 </a:t>
            </a:r>
            <a:r>
              <a:rPr lang="en-US" altLang="ko-KR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CNN</a:t>
            </a:r>
            <a:r>
              <a:rPr lang="ko-KR" altLang="en-US" sz="1200" b="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활용한 화재 경보 시스템</a:t>
            </a:r>
            <a:r>
              <a:rPr lang="ko-KR" altLang="en-US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 도움을 줄 수 있음을 알 수 있었다</a:t>
            </a:r>
            <a:r>
              <a:rPr lang="en-US" altLang="ko-KR" sz="1200" kern="0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592885-DFC0-469D-ADE9-205E1433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12898"/>
              </p:ext>
            </p:extLst>
          </p:nvPr>
        </p:nvGraphicFramePr>
        <p:xfrm>
          <a:off x="3211815" y="4502409"/>
          <a:ext cx="4064000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60078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0991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IOU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0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9281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438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996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9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727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5447067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필요기술 및 참고 문헌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27E80-8178-4482-BAFE-5D56A12EC1E5}"/>
              </a:ext>
            </a:extLst>
          </p:cNvPr>
          <p:cNvGrpSpPr/>
          <p:nvPr/>
        </p:nvGrpSpPr>
        <p:grpSpPr>
          <a:xfrm>
            <a:off x="178641" y="5981873"/>
            <a:ext cx="398654" cy="374898"/>
            <a:chOff x="206351" y="1875150"/>
            <a:chExt cx="398654" cy="37489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7FCC5128-A329-4503-A3E1-3D896C1874A1}"/>
                </a:ext>
              </a:extLst>
            </p:cNvPr>
            <p:cNvSpPr/>
            <p:nvPr/>
          </p:nvSpPr>
          <p:spPr>
            <a:xfrm rot="16200000">
              <a:off x="335459" y="1980499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27">
              <a:extLst>
                <a:ext uri="{FF2B5EF4-FFF2-40B4-BE49-F238E27FC236}">
                  <a16:creationId xmlns:a16="http://schemas.microsoft.com/office/drawing/2014/main" id="{A2158182-9F64-4F92-9F07-8196C098EDD5}"/>
                </a:ext>
              </a:extLst>
            </p:cNvPr>
            <p:cNvSpPr/>
            <p:nvPr/>
          </p:nvSpPr>
          <p:spPr>
            <a:xfrm>
              <a:off x="206351" y="1875150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87">
            <a:extLst>
              <a:ext uri="{FF2B5EF4-FFF2-40B4-BE49-F238E27FC236}">
                <a16:creationId xmlns:a16="http://schemas.microsoft.com/office/drawing/2014/main" id="{F4929DE7-C7D9-4CF8-9BC8-921E05BF3288}"/>
              </a:ext>
            </a:extLst>
          </p:cNvPr>
          <p:cNvSpPr/>
          <p:nvPr/>
        </p:nvSpPr>
        <p:spPr>
          <a:xfrm>
            <a:off x="313806" y="6008501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FE0A9058-4DC4-440D-8645-DE64CA51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776" y="1643507"/>
            <a:ext cx="8642595" cy="4716463"/>
          </a:xfrm>
        </p:spPr>
        <p:txBody>
          <a:bodyPr>
            <a:norm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필요한 기술</a:t>
            </a:r>
            <a:endParaRPr lang="en-US" altLang="ko-KR" sz="20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/>
              <a:t>selenium </a:t>
            </a:r>
            <a:r>
              <a:rPr lang="ko-KR" altLang="en-US" sz="1400" dirty="0"/>
              <a:t>패키지 </a:t>
            </a:r>
            <a:r>
              <a:rPr lang="en-US" altLang="ko-KR" sz="1400" dirty="0"/>
              <a:t>(Crawling</a:t>
            </a:r>
            <a:r>
              <a:rPr lang="ko-KR" altLang="en-US" sz="1400" dirty="0"/>
              <a:t>에 사용</a:t>
            </a:r>
            <a:r>
              <a:rPr lang="en-US" altLang="ko-KR" sz="1400" dirty="0"/>
              <a:t>)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OpenCV 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Tensorflow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20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출처</a:t>
            </a:r>
            <a:endParaRPr lang="en-US" altLang="ko-KR" sz="20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Kaggle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google </a:t>
            </a:r>
          </a:p>
          <a:p>
            <a:pPr lvl="1" algn="just">
              <a:lnSpc>
                <a:spcPct val="180000"/>
              </a:lnSpc>
              <a:spcBef>
                <a:spcPts val="0"/>
              </a:spcBef>
              <a:tabLst>
                <a:tab pos="5400040" algn="r"/>
              </a:tabLst>
              <a:defRPr/>
            </a:pPr>
            <a:endParaRPr lang="ko-KR" altLang="en-US" sz="16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>
              <a:defRPr/>
            </a:pP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11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1253169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85">
            <a:extLst>
              <a:ext uri="{FF2B5EF4-FFF2-40B4-BE49-F238E27FC236}">
                <a16:creationId xmlns:a16="http://schemas.microsoft.com/office/drawing/2014/main" id="{E665C3F3-3E4B-4378-9A9A-C09B18E6806B}"/>
              </a:ext>
            </a:extLst>
          </p:cNvPr>
          <p:cNvSpPr/>
          <p:nvPr/>
        </p:nvSpPr>
        <p:spPr>
          <a:xfrm>
            <a:off x="1424791" y="2496148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8" name="모서리가 둥근 직사각형 85">
            <a:extLst>
              <a:ext uri="{FF2B5EF4-FFF2-40B4-BE49-F238E27FC236}">
                <a16:creationId xmlns:a16="http://schemas.microsoft.com/office/drawing/2014/main" id="{8C1A9137-2522-44FE-A90D-AA7164EEE75E}"/>
              </a:ext>
            </a:extLst>
          </p:cNvPr>
          <p:cNvSpPr/>
          <p:nvPr/>
        </p:nvSpPr>
        <p:spPr>
          <a:xfrm>
            <a:off x="1048866" y="1515663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2" name="모서리가 둥근 직사각형 85">
            <a:extLst>
              <a:ext uri="{FF2B5EF4-FFF2-40B4-BE49-F238E27FC236}">
                <a16:creationId xmlns:a16="http://schemas.microsoft.com/office/drawing/2014/main" id="{EC08F00D-3635-45F8-AA64-2EA96FB205A4}"/>
              </a:ext>
            </a:extLst>
          </p:cNvPr>
          <p:cNvSpPr/>
          <p:nvPr/>
        </p:nvSpPr>
        <p:spPr>
          <a:xfrm>
            <a:off x="1424791" y="331594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56" name="모서리가 둥근 직사각형 85">
            <a:extLst>
              <a:ext uri="{FF2B5EF4-FFF2-40B4-BE49-F238E27FC236}">
                <a16:creationId xmlns:a16="http://schemas.microsoft.com/office/drawing/2014/main" id="{A10147EC-45CF-4E61-9415-3A057C5A22A0}"/>
              </a:ext>
            </a:extLst>
          </p:cNvPr>
          <p:cNvSpPr/>
          <p:nvPr/>
        </p:nvSpPr>
        <p:spPr>
          <a:xfrm>
            <a:off x="6364259" y="249863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0" name="모서리가 둥근 직사각형 85">
            <a:extLst>
              <a:ext uri="{FF2B5EF4-FFF2-40B4-BE49-F238E27FC236}">
                <a16:creationId xmlns:a16="http://schemas.microsoft.com/office/drawing/2014/main" id="{86EEE044-BB1A-47C5-A2BC-0F8306E7AC8E}"/>
              </a:ext>
            </a:extLst>
          </p:cNvPr>
          <p:cNvSpPr/>
          <p:nvPr/>
        </p:nvSpPr>
        <p:spPr>
          <a:xfrm>
            <a:off x="6729210" y="331594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 Collection &amp; Cleansing</a:t>
            </a:r>
          </a:p>
        </p:txBody>
      </p:sp>
      <p:sp>
        <p:nvSpPr>
          <p:cNvPr id="64" name="모서리가 둥근 직사각형 85">
            <a:extLst>
              <a:ext uri="{FF2B5EF4-FFF2-40B4-BE49-F238E27FC236}">
                <a16:creationId xmlns:a16="http://schemas.microsoft.com/office/drawing/2014/main" id="{8AA89407-42BF-4780-A14D-CFD380F73612}"/>
              </a:ext>
            </a:extLst>
          </p:cNvPr>
          <p:cNvSpPr/>
          <p:nvPr/>
        </p:nvSpPr>
        <p:spPr>
          <a:xfrm>
            <a:off x="6729210" y="413325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Data Augmentation</a:t>
            </a: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7244BED0-ECE2-40E4-8BDB-C5354799C9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211095" y="315272"/>
            <a:ext cx="3272926" cy="69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latinLnBrk="0" hangingPunct="1"/>
            <a:r>
              <a:rPr lang="ko-KR" altLang="en-US" sz="5400" b="0" kern="0" dirty="0">
                <a:solidFill>
                  <a:schemeClr val="tx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목차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1EBB88-6766-4309-B15D-0D77179585EB}"/>
              </a:ext>
            </a:extLst>
          </p:cNvPr>
          <p:cNvCxnSpPr/>
          <p:nvPr/>
        </p:nvCxnSpPr>
        <p:spPr>
          <a:xfrm>
            <a:off x="1621683" y="1632988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57">
            <a:extLst>
              <a:ext uri="{FF2B5EF4-FFF2-40B4-BE49-F238E27FC236}">
                <a16:creationId xmlns:a16="http://schemas.microsoft.com/office/drawing/2014/main" id="{A4B74CD8-8854-4414-8F72-C6698E0CD5B1}"/>
              </a:ext>
            </a:extLst>
          </p:cNvPr>
          <p:cNvSpPr/>
          <p:nvPr/>
        </p:nvSpPr>
        <p:spPr>
          <a:xfrm>
            <a:off x="1139466" y="1670326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84A9662-F9A6-4CD5-924A-D8C188F84D55}"/>
              </a:ext>
            </a:extLst>
          </p:cNvPr>
          <p:cNvCxnSpPr/>
          <p:nvPr/>
        </p:nvCxnSpPr>
        <p:spPr>
          <a:xfrm>
            <a:off x="1997611" y="2594799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0ABFDC9-360C-4DAF-BC10-1F6947708E0A}"/>
              </a:ext>
            </a:extLst>
          </p:cNvPr>
          <p:cNvCxnSpPr/>
          <p:nvPr/>
        </p:nvCxnSpPr>
        <p:spPr>
          <a:xfrm>
            <a:off x="1997611" y="3439990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ECD6BF6-2170-4740-AEC9-4EE329BD414B}"/>
              </a:ext>
            </a:extLst>
          </p:cNvPr>
          <p:cNvCxnSpPr/>
          <p:nvPr/>
        </p:nvCxnSpPr>
        <p:spPr>
          <a:xfrm>
            <a:off x="6926102" y="261129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57">
            <a:extLst>
              <a:ext uri="{FF2B5EF4-FFF2-40B4-BE49-F238E27FC236}">
                <a16:creationId xmlns:a16="http://schemas.microsoft.com/office/drawing/2014/main" id="{70F85D07-BCD1-420B-9660-4B7904660F09}"/>
              </a:ext>
            </a:extLst>
          </p:cNvPr>
          <p:cNvSpPr/>
          <p:nvPr/>
        </p:nvSpPr>
        <p:spPr>
          <a:xfrm>
            <a:off x="6443885" y="264863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87293D9-32A5-4E46-93FB-317703E10B28}"/>
              </a:ext>
            </a:extLst>
          </p:cNvPr>
          <p:cNvCxnSpPr/>
          <p:nvPr/>
        </p:nvCxnSpPr>
        <p:spPr>
          <a:xfrm>
            <a:off x="7313903" y="3421797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A9BBA74-849F-4B2C-B5EB-6637A6469E2D}"/>
              </a:ext>
            </a:extLst>
          </p:cNvPr>
          <p:cNvCxnSpPr/>
          <p:nvPr/>
        </p:nvCxnSpPr>
        <p:spPr>
          <a:xfrm>
            <a:off x="7291053" y="423955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85">
            <a:extLst>
              <a:ext uri="{FF2B5EF4-FFF2-40B4-BE49-F238E27FC236}">
                <a16:creationId xmlns:a16="http://schemas.microsoft.com/office/drawing/2014/main" id="{37AEAF71-61C2-42A8-B726-23E158CB13D9}"/>
              </a:ext>
            </a:extLst>
          </p:cNvPr>
          <p:cNvSpPr/>
          <p:nvPr/>
        </p:nvSpPr>
        <p:spPr>
          <a:xfrm>
            <a:off x="6729210" y="4950566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효과 분석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60268A-8C7C-41E4-9837-A75FBE7D9E2C}"/>
              </a:ext>
            </a:extLst>
          </p:cNvPr>
          <p:cNvCxnSpPr/>
          <p:nvPr/>
        </p:nvCxnSpPr>
        <p:spPr>
          <a:xfrm>
            <a:off x="7291053" y="5056866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85">
            <a:extLst>
              <a:ext uri="{FF2B5EF4-FFF2-40B4-BE49-F238E27FC236}">
                <a16:creationId xmlns:a16="http://schemas.microsoft.com/office/drawing/2014/main" id="{2EBA0C13-CD29-4BCF-A2B2-B8D3F6C815CE}"/>
              </a:ext>
            </a:extLst>
          </p:cNvPr>
          <p:cNvSpPr/>
          <p:nvPr/>
        </p:nvSpPr>
        <p:spPr>
          <a:xfrm>
            <a:off x="6364259" y="5936027"/>
            <a:ext cx="4653529" cy="55730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 기술 및 참고 문헌</a:t>
            </a:r>
            <a:endParaRPr lang="en-US" altLang="ko-KR" sz="2000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04B9B10-6020-495A-9216-1B7D133DC5A3}"/>
              </a:ext>
            </a:extLst>
          </p:cNvPr>
          <p:cNvCxnSpPr/>
          <p:nvPr/>
        </p:nvCxnSpPr>
        <p:spPr>
          <a:xfrm>
            <a:off x="6926102" y="6048687"/>
            <a:ext cx="0" cy="360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57">
            <a:extLst>
              <a:ext uri="{FF2B5EF4-FFF2-40B4-BE49-F238E27FC236}">
                <a16:creationId xmlns:a16="http://schemas.microsoft.com/office/drawing/2014/main" id="{BBE83F85-978A-4DC4-9148-23122A503FE0}"/>
              </a:ext>
            </a:extLst>
          </p:cNvPr>
          <p:cNvSpPr/>
          <p:nvPr/>
        </p:nvSpPr>
        <p:spPr>
          <a:xfrm>
            <a:off x="6443885" y="6086025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D6ACF9-F230-4F04-8910-A92B6B2E8640}"/>
              </a:ext>
            </a:extLst>
          </p:cNvPr>
          <p:cNvSpPr txBox="1"/>
          <p:nvPr/>
        </p:nvSpPr>
        <p:spPr>
          <a:xfrm>
            <a:off x="62237" y="6048687"/>
            <a:ext cx="6203576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소스 코드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  <a:hlinkClick r:id="rId2"/>
              </a:rPr>
              <a:t>https://github.com/GEUP/FireDetectionSystem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14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26">
            <a:extLst>
              <a:ext uri="{FF2B5EF4-FFF2-40B4-BE49-F238E27FC236}">
                <a16:creationId xmlns:a16="http://schemas.microsoft.com/office/drawing/2014/main" id="{E38600F6-1DF2-4586-B77F-03DF8EA4A21C}"/>
              </a:ext>
            </a:extLst>
          </p:cNvPr>
          <p:cNvSpPr/>
          <p:nvPr/>
        </p:nvSpPr>
        <p:spPr>
          <a:xfrm rot="16200000">
            <a:off x="840647" y="114027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85103"/>
              </p:ext>
            </p:extLst>
          </p:nvPr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27" name="모서리가 둥근 직사각형 87">
            <a:extLst>
              <a:ext uri="{FF2B5EF4-FFF2-40B4-BE49-F238E27FC236}">
                <a16:creationId xmlns:a16="http://schemas.microsoft.com/office/drawing/2014/main" id="{3B2CD9E0-B48D-4412-BE94-92AC688B360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1E3B8-671B-46D7-9685-C337C878BDED}"/>
              </a:ext>
            </a:extLst>
          </p:cNvPr>
          <p:cNvSpPr txBox="1"/>
          <p:nvPr/>
        </p:nvSpPr>
        <p:spPr>
          <a:xfrm>
            <a:off x="2370983" y="1394260"/>
            <a:ext cx="9495167" cy="541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b="1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지적사항</a:t>
            </a:r>
            <a:endParaRPr lang="en-US" altLang="ko-KR" b="1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742950" lvl="1" indent="-28575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set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구하기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모우기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구글 이미지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크롤링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혹은 유튜브 동영상에서 데이터 추출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정화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(Data Cleansing): 1,2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에서 추출한 데이터 중 불필요한 데이터를 삭제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정보 추가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불꽃의 위치 정보를 추가함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증강</a:t>
            </a:r>
            <a:endParaRPr lang="en-US" altLang="ko-KR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영상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카메라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 </a:t>
            </a:r>
            <a:r>
              <a:rPr lang="ko-KR" altLang="en-US" sz="14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제어모듈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서버의 부하를 줄이기 위하여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라즈베리파이에서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전송하는 영상의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Frame Per Second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상황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직전 영상과의 유사도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 감지 상황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따라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가변하도록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서버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자동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와 사용자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수동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</a:t>
            </a:r>
            <a:r>
              <a:rPr lang="ko-KR" altLang="en-US" sz="12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라즈베리파이를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제어한다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다양한 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CNN</a:t>
            </a: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일반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연기를 분류하는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Classification</a:t>
            </a: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불꽃의 위치를 특정하는 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Localization</a:t>
            </a:r>
          </a:p>
          <a:p>
            <a:pPr marL="800100" lvl="1" indent="-342900" algn="just">
              <a:lnSpc>
                <a:spcPct val="180000"/>
              </a:lnSpc>
              <a:buFont typeface="Arial" panose="020B0604020202020204" pitchFamily="34" charset="0"/>
              <a:buChar char="•"/>
              <a:tabLst>
                <a:tab pos="5400040" algn="r"/>
              </a:tabLst>
              <a:defRPr/>
            </a:pP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영상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유형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연기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불꽃</a:t>
            </a:r>
            <a:r>
              <a:rPr lang="en-US" altLang="ko-KR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r>
              <a:rPr lang="ko-KR" altLang="en-US" sz="14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따른 화재판단 방안</a:t>
            </a:r>
            <a:endParaRPr lang="en-US" altLang="ko-KR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257300" lvl="2" indent="-342900" algn="just">
              <a:lnSpc>
                <a:spcPct val="180000"/>
              </a:lnSpc>
              <a:buFont typeface="+mj-lt"/>
              <a:buAutoNum type="arabicPeriod"/>
              <a:tabLst>
                <a:tab pos="5400040" algn="r"/>
              </a:tabLst>
              <a:defRPr/>
            </a:pP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Classification</a:t>
            </a:r>
            <a:r>
              <a: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을 학습할 때 불꽃이 없고 연기만 존재하는 이미지 클래스를 추가하여 학습시킨 후 연기 발생에 대해서 경고할 수 있도록 한다</a:t>
            </a:r>
            <a:r>
              <a:rPr lang="en-US" altLang="ko-KR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1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1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26">
            <a:extLst>
              <a:ext uri="{FF2B5EF4-FFF2-40B4-BE49-F238E27FC236}">
                <a16:creationId xmlns:a16="http://schemas.microsoft.com/office/drawing/2014/main" id="{E38600F6-1DF2-4586-B77F-03DF8EA4A21C}"/>
              </a:ext>
            </a:extLst>
          </p:cNvPr>
          <p:cNvSpPr/>
          <p:nvPr/>
        </p:nvSpPr>
        <p:spPr>
          <a:xfrm rot="16200000">
            <a:off x="840647" y="114027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전체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9CDFDF-159A-452D-8FE3-42EA5646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88" y="1604778"/>
            <a:ext cx="6689056" cy="484803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27" name="모서리가 둥근 직사각형 87">
            <a:extLst>
              <a:ext uri="{FF2B5EF4-FFF2-40B4-BE49-F238E27FC236}">
                <a16:creationId xmlns:a16="http://schemas.microsoft.com/office/drawing/2014/main" id="{3B2CD9E0-B48D-4412-BE94-92AC688B360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1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DAB74D3-9837-43FD-89A1-93396113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7" y="2281501"/>
            <a:ext cx="7319963" cy="4233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7D3B11-4345-435C-B94A-B7F02068BB8D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800" dirty="0" err="1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라즈베리파이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ACA273F0-F6F5-4A12-8690-7FE53183636C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9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0528DA-44D5-4216-B74C-614F2B31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0" y="2254326"/>
            <a:ext cx="9089229" cy="3507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D5A353-C6EF-465D-842A-DF92CEFCE8C0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서버</a:t>
            </a:r>
          </a:p>
        </p:txBody>
      </p:sp>
      <p:sp>
        <p:nvSpPr>
          <p:cNvPr id="28" name="모서리가 둥근 직사각형 87">
            <a:extLst>
              <a:ext uri="{FF2B5EF4-FFF2-40B4-BE49-F238E27FC236}">
                <a16:creationId xmlns:a16="http://schemas.microsoft.com/office/drawing/2014/main" id="{2B606318-715A-4F22-AD1A-E61A5468CE03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시스템 상세 설계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416816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943410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양쪽 모서리가 둥근 사각형 26">
            <a:extLst>
              <a:ext uri="{FF2B5EF4-FFF2-40B4-BE49-F238E27FC236}">
                <a16:creationId xmlns:a16="http://schemas.microsoft.com/office/drawing/2014/main" id="{9340DACC-37B2-4195-991E-37BE8AFC6328}"/>
              </a:ext>
            </a:extLst>
          </p:cNvPr>
          <p:cNvSpPr/>
          <p:nvPr/>
        </p:nvSpPr>
        <p:spPr>
          <a:xfrm rot="16200000">
            <a:off x="833792" y="1854219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3E3D950-FB1D-42C8-94C5-519C3046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76" y="2263832"/>
            <a:ext cx="3794431" cy="4431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1A549-898C-4D76-B819-0151233DDBA8}"/>
              </a:ext>
            </a:extLst>
          </p:cNvPr>
          <p:cNvSpPr txBox="1"/>
          <p:nvPr/>
        </p:nvSpPr>
        <p:spPr>
          <a:xfrm>
            <a:off x="6751320" y="2156460"/>
            <a:ext cx="45169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Image Crawling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Data Cleansing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/>
              <a:t>Class</a:t>
            </a:r>
            <a:r>
              <a:rPr lang="ko-KR" altLang="en-US" sz="1200" dirty="0"/>
              <a:t>에 맞지 않는 데이터 삭제</a:t>
            </a:r>
            <a:endParaRPr lang="en-US" altLang="ko-KR" sz="12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dirty="0"/>
              <a:t>히스토그램 유사도 검색을 통해 중복 이미지 제거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Data annotation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dirty="0"/>
              <a:t>이미지에서 불의 위치 정보 입력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Data Augmentation</a:t>
            </a: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/>
              <a:t>annotated data</a:t>
            </a:r>
            <a:r>
              <a:rPr lang="ko-KR" altLang="en-US" sz="1200" dirty="0"/>
              <a:t>의 경우 원근 투시 변환을 사용하여 불의 위치 정보를 유지한 상태로 데이터 증강</a:t>
            </a:r>
            <a:endParaRPr lang="en-US" altLang="ko-KR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200" dirty="0"/>
              <a:t>정보가 없는 </a:t>
            </a:r>
            <a:r>
              <a:rPr lang="en-US" altLang="ko-KR" sz="1200" dirty="0"/>
              <a:t>data</a:t>
            </a:r>
            <a:r>
              <a:rPr lang="ko-KR" altLang="en-US" sz="1200" dirty="0"/>
              <a:t>의 경우 </a:t>
            </a:r>
            <a:r>
              <a:rPr lang="ko-KR" altLang="en-US" sz="1200" dirty="0" err="1"/>
              <a:t>어파인</a:t>
            </a:r>
            <a:r>
              <a:rPr lang="ko-KR" altLang="en-US" sz="1200" dirty="0"/>
              <a:t> 변환을 사용하여 데이터 증강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F95FCA-4BCC-416F-8843-B37EE5934FDE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딥러닝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학습환경</a:t>
            </a:r>
          </a:p>
        </p:txBody>
      </p:sp>
      <p:sp>
        <p:nvSpPr>
          <p:cNvPr id="29" name="모서리가 둥근 직사각형 87">
            <a:extLst>
              <a:ext uri="{FF2B5EF4-FFF2-40B4-BE49-F238E27FC236}">
                <a16:creationId xmlns:a16="http://schemas.microsoft.com/office/drawing/2014/main" id="{2BE5A357-3D9B-4758-A263-E63E94ECA8EE}"/>
              </a:ext>
            </a:extLst>
          </p:cNvPr>
          <p:cNvSpPr/>
          <p:nvPr/>
        </p:nvSpPr>
        <p:spPr>
          <a:xfrm>
            <a:off x="350616" y="996533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90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2" y="1604778"/>
            <a:ext cx="9495167" cy="500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Collection: 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구글에서 데이터 수집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Cleansing: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불필요한 데이터 삭제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An</a:t>
            </a: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notation: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데이터에 위치 정보 추가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Data Augmentation: </a:t>
            </a: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데이터 증강</a:t>
            </a: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en-US" altLang="ko-KR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위 작업들의 효과 분석</a:t>
            </a: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endParaRPr lang="en-US" altLang="ko-KR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소스 코드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: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  <a:hlinkClick r:id="rId2"/>
              </a:rPr>
              <a:t>https://github.com/GEUP/FireDetectionSystem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18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>
            <a:off x="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7">
            <a:extLst>
              <a:ext uri="{FF2B5EF4-FFF2-40B4-BE49-F238E27FC236}">
                <a16:creationId xmlns:a16="http://schemas.microsoft.com/office/drawing/2014/main" id="{8FDAB2DC-9F47-4D45-9BB5-86B1AA0D7971}"/>
              </a:ext>
            </a:extLst>
          </p:cNvPr>
          <p:cNvSpPr/>
          <p:nvPr/>
        </p:nvSpPr>
        <p:spPr>
          <a:xfrm>
            <a:off x="325850" y="4578546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모서리가 둥근 직사각형 87">
            <a:extLst>
              <a:ext uri="{FF2B5EF4-FFF2-40B4-BE49-F238E27FC236}">
                <a16:creationId xmlns:a16="http://schemas.microsoft.com/office/drawing/2014/main" id="{C0FC532E-ABE1-4994-BAA2-A82827E48C2E}"/>
              </a:ext>
            </a:extLst>
          </p:cNvPr>
          <p:cNvSpPr/>
          <p:nvPr/>
        </p:nvSpPr>
        <p:spPr>
          <a:xfrm>
            <a:off x="313806" y="5261498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모서리가 둥근 직사각형 40">
            <a:extLst>
              <a:ext uri="{FF2B5EF4-FFF2-40B4-BE49-F238E27FC236}">
                <a16:creationId xmlns:a16="http://schemas.microsoft.com/office/drawing/2014/main" id="{4DF76FC9-6D4F-4013-BA88-8A8F646E1684}"/>
              </a:ext>
            </a:extLst>
          </p:cNvPr>
          <p:cNvSpPr/>
          <p:nvPr/>
        </p:nvSpPr>
        <p:spPr>
          <a:xfrm>
            <a:off x="2370983" y="554166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개발 현황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89DD3-E62E-4C07-9ED5-083E676FEFCF}"/>
              </a:ext>
            </a:extLst>
          </p:cNvPr>
          <p:cNvGrpSpPr/>
          <p:nvPr/>
        </p:nvGrpSpPr>
        <p:grpSpPr>
          <a:xfrm flipH="1">
            <a:off x="11565409" y="1133024"/>
            <a:ext cx="398654" cy="374898"/>
            <a:chOff x="5340326" y="1615858"/>
            <a:chExt cx="398654" cy="374898"/>
          </a:xfrm>
        </p:grpSpPr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38B72DAA-E4D5-45A9-8CF8-A9EABC451DED}"/>
                </a:ext>
              </a:extLst>
            </p:cNvPr>
            <p:cNvSpPr/>
            <p:nvPr/>
          </p:nvSpPr>
          <p:spPr>
            <a:xfrm rot="16200000">
              <a:off x="5469434" y="1721207"/>
              <a:ext cx="254570" cy="284522"/>
            </a:xfrm>
            <a:prstGeom prst="rtTriangle">
              <a:avLst/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48">
              <a:extLst>
                <a:ext uri="{FF2B5EF4-FFF2-40B4-BE49-F238E27FC236}">
                  <a16:creationId xmlns:a16="http://schemas.microsoft.com/office/drawing/2014/main" id="{C8AB6A0E-29A7-4433-8BA5-508DA27E1EE2}"/>
                </a:ext>
              </a:extLst>
            </p:cNvPr>
            <p:cNvSpPr/>
            <p:nvPr/>
          </p:nvSpPr>
          <p:spPr>
            <a:xfrm>
              <a:off x="5340326" y="1615858"/>
              <a:ext cx="398653" cy="374898"/>
            </a:xfrm>
            <a:prstGeom prst="roundRect">
              <a:avLst>
                <a:gd name="adj" fmla="val 33182"/>
              </a:avLst>
            </a:pr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</a:rPr>
                <a:t>+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양쪽 모서리가 둥근 사각형 26">
            <a:extLst>
              <a:ext uri="{FF2B5EF4-FFF2-40B4-BE49-F238E27FC236}">
                <a16:creationId xmlns:a16="http://schemas.microsoft.com/office/drawing/2014/main" id="{78357627-346E-4F87-A347-B7E6D1CCC18B}"/>
              </a:ext>
            </a:extLst>
          </p:cNvPr>
          <p:cNvSpPr/>
          <p:nvPr/>
        </p:nvSpPr>
        <p:spPr>
          <a:xfrm rot="16200000">
            <a:off x="840647" y="2552781"/>
            <a:ext cx="514350" cy="1450266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4E217E10-A597-4424-9CB3-0ABBFF2FBA97}"/>
              </a:ext>
            </a:extLst>
          </p:cNvPr>
          <p:cNvSpPr/>
          <p:nvPr/>
        </p:nvSpPr>
        <p:spPr>
          <a:xfrm>
            <a:off x="2656776" y="826144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852D4-370D-4CC3-9BC8-6017F9679E7A}"/>
              </a:ext>
            </a:extLst>
          </p:cNvPr>
          <p:cNvGrpSpPr/>
          <p:nvPr/>
        </p:nvGrpSpPr>
        <p:grpSpPr>
          <a:xfrm>
            <a:off x="206351" y="3079375"/>
            <a:ext cx="398654" cy="374898"/>
            <a:chOff x="206351" y="943410"/>
            <a:chExt cx="398654" cy="3748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92D1A5B-1B1A-459B-8FA7-47F1B963ECC2}"/>
                </a:ext>
              </a:extLst>
            </p:cNvPr>
            <p:cNvGrpSpPr/>
            <p:nvPr/>
          </p:nvGrpSpPr>
          <p:grpSpPr>
            <a:xfrm>
              <a:off x="206351" y="94341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35" name="모서리가 둥근 직사각형 27">
                <a:extLst>
                  <a:ext uri="{FF2B5EF4-FFF2-40B4-BE49-F238E27FC236}">
                    <a16:creationId xmlns:a16="http://schemas.microsoft.com/office/drawing/2014/main" id="{EE3EA7B7-F9B4-48DD-8C0E-D0B45CBBAE2C}"/>
                  </a:ext>
                </a:extLst>
              </p:cNvPr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8AF0DE1B-FC4B-420D-831B-DA5CD5AD71FE}"/>
                  </a:ext>
                </a:extLst>
              </p:cNvPr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모서리가 둥근 직사각형 87">
              <a:extLst>
                <a:ext uri="{FF2B5EF4-FFF2-40B4-BE49-F238E27FC236}">
                  <a16:creationId xmlns:a16="http://schemas.microsoft.com/office/drawing/2014/main" id="{73A6D438-15AA-469D-9663-40163FCE8A4C}"/>
                </a:ext>
              </a:extLst>
            </p:cNvPr>
            <p:cNvSpPr/>
            <p:nvPr/>
          </p:nvSpPr>
          <p:spPr>
            <a:xfrm>
              <a:off x="351623" y="982117"/>
              <a:ext cx="146107" cy="285325"/>
            </a:xfrm>
            <a:prstGeom prst="roundRect">
              <a:avLst>
                <a:gd name="adj" fmla="val 24456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양쪽 모서리가 둥근 사각형 26">
            <a:extLst>
              <a:ext uri="{FF2B5EF4-FFF2-40B4-BE49-F238E27FC236}">
                <a16:creationId xmlns:a16="http://schemas.microsoft.com/office/drawing/2014/main" id="{A5A515B4-FC10-4C87-9136-A450170F684A}"/>
              </a:ext>
            </a:extLst>
          </p:cNvPr>
          <p:cNvSpPr/>
          <p:nvPr/>
        </p:nvSpPr>
        <p:spPr>
          <a:xfrm rot="16200000">
            <a:off x="829327" y="3313762"/>
            <a:ext cx="514350" cy="145026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Autofit/>
          </a:bodyPr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66768" y="774700"/>
          <a:ext cx="139422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시스템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전체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시스템 상세 설계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8294D4"/>
                          </a:solidFill>
                        </a:rPr>
                        <a:t>개발 현황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Collection &amp; Cleansing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Data Augmentation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효과 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35729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필요 기술 및 참고 문헌</a:t>
                      </a:r>
                      <a:endParaRPr lang="en-US" altLang="ko-KR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5126"/>
                  </a:ext>
                </a:extLst>
              </a:tr>
            </a:tbl>
          </a:graphicData>
        </a:graphic>
      </p:graphicFrame>
      <p:sp>
        <p:nvSpPr>
          <p:cNvPr id="81" name="모서리가 둥근 직사각형 87">
            <a:extLst>
              <a:ext uri="{FF2B5EF4-FFF2-40B4-BE49-F238E27FC236}">
                <a16:creationId xmlns:a16="http://schemas.microsoft.com/office/drawing/2014/main" id="{F1D0E118-D1DA-44EF-80DE-942EFF679185}"/>
              </a:ext>
            </a:extLst>
          </p:cNvPr>
          <p:cNvSpPr/>
          <p:nvPr/>
        </p:nvSpPr>
        <p:spPr>
          <a:xfrm>
            <a:off x="325049" y="3122654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b="1" kern="0" dirty="0">
              <a:solidFill>
                <a:schemeClr val="accent1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42B9E-6DF5-476D-B5BA-B5BF7798946F}"/>
              </a:ext>
            </a:extLst>
          </p:cNvPr>
          <p:cNvSpPr txBox="1"/>
          <p:nvPr/>
        </p:nvSpPr>
        <p:spPr>
          <a:xfrm>
            <a:off x="2370983" y="1604778"/>
            <a:ext cx="6096000" cy="516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400040" algn="r"/>
              </a:tabLst>
              <a:defRPr/>
            </a:pPr>
            <a:r>
              <a:rPr lang="ko-KR" altLang="en-US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1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Data Collection</a:t>
            </a:r>
            <a:endParaRPr lang="ko-KR" altLang="en-US" sz="18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0" name="모서리가 둥근 직사각형 87">
            <a:extLst>
              <a:ext uri="{FF2B5EF4-FFF2-40B4-BE49-F238E27FC236}">
                <a16:creationId xmlns:a16="http://schemas.microsoft.com/office/drawing/2014/main" id="{7753A25A-53A3-4BE9-833A-A0C3A1F9FE8D}"/>
              </a:ext>
            </a:extLst>
          </p:cNvPr>
          <p:cNvSpPr/>
          <p:nvPr/>
        </p:nvSpPr>
        <p:spPr>
          <a:xfrm>
            <a:off x="350616" y="3121230"/>
            <a:ext cx="146107" cy="285325"/>
          </a:xfrm>
          <a:prstGeom prst="roundRect">
            <a:avLst>
              <a:gd name="adj" fmla="val 2445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E4DCF-9F4D-42FA-8D13-81FB36423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24" y="2141186"/>
            <a:ext cx="4622565" cy="2801885"/>
          </a:xfrm>
          <a:prstGeom prst="rect">
            <a:avLst/>
          </a:prstGeom>
        </p:spPr>
      </p:pic>
      <p:pic>
        <p:nvPicPr>
          <p:cNvPr id="9" name="그림 8" descr="자연, 불, 다른, 설정이(가) 표시된 사진&#10;&#10;자동 생성된 설명">
            <a:extLst>
              <a:ext uri="{FF2B5EF4-FFF2-40B4-BE49-F238E27FC236}">
                <a16:creationId xmlns:a16="http://schemas.microsoft.com/office/drawing/2014/main" id="{418051ED-D811-47A4-89E9-03412ED44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80" y="2799655"/>
            <a:ext cx="5020069" cy="352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63207-2D3D-4721-BD09-298446E9F10F}"/>
              </a:ext>
            </a:extLst>
          </p:cNvPr>
          <p:cNvSpPr txBox="1"/>
          <p:nvPr/>
        </p:nvSpPr>
        <p:spPr>
          <a:xfrm>
            <a:off x="2701664" y="2287017"/>
            <a:ext cx="380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selenium </a:t>
            </a:r>
            <a:r>
              <a:rPr lang="ko-KR" altLang="en-US" sz="1400" dirty="0"/>
              <a:t>패키지를 사용하여 구글에서 이미지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64ADF-30C5-4D09-B7FC-F50B81D0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22" y="2975860"/>
            <a:ext cx="2365267" cy="3074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DC3D8-B3F2-4C2C-8A1C-BEF8483518C2}"/>
              </a:ext>
            </a:extLst>
          </p:cNvPr>
          <p:cNvSpPr txBox="1"/>
          <p:nvPr/>
        </p:nvSpPr>
        <p:spPr>
          <a:xfrm>
            <a:off x="3000522" y="6420508"/>
            <a:ext cx="7613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문제점</a:t>
            </a:r>
            <a:r>
              <a:rPr lang="en-US" altLang="ko-KR" sz="1400" dirty="0">
                <a:solidFill>
                  <a:srgbClr val="FF0000"/>
                </a:solidFill>
              </a:rPr>
              <a:t>: Class</a:t>
            </a:r>
            <a:r>
              <a:rPr lang="ko-KR" altLang="en-US" sz="1400" dirty="0">
                <a:solidFill>
                  <a:srgbClr val="FF0000"/>
                </a:solidFill>
              </a:rPr>
              <a:t>에 맞지 않는 이미지 혹은 중복되는 이미지도 </a:t>
            </a:r>
            <a:r>
              <a:rPr lang="ko-KR" altLang="en-US" sz="1400" dirty="0" err="1">
                <a:solidFill>
                  <a:srgbClr val="FF0000"/>
                </a:solidFill>
              </a:rPr>
              <a:t>크롤링</a:t>
            </a:r>
            <a:r>
              <a:rPr lang="ko-KR" altLang="en-US" sz="1400" dirty="0">
                <a:solidFill>
                  <a:srgbClr val="FF0000"/>
                </a:solidFill>
              </a:rPr>
              <a:t> 됨 </a:t>
            </a:r>
            <a:r>
              <a:rPr lang="en-US" altLang="ko-KR" sz="1400" dirty="0">
                <a:solidFill>
                  <a:srgbClr val="FF0000"/>
                </a:solidFill>
              </a:rPr>
              <a:t>-&gt; Data Cleansing </a:t>
            </a:r>
            <a:r>
              <a:rPr lang="ko-KR" altLang="en-US" sz="1400" dirty="0">
                <a:solidFill>
                  <a:srgbClr val="FF0000"/>
                </a:solidFill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52849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1288</Words>
  <Application>Microsoft Office PowerPoint</Application>
  <PresentationFormat>와이드스크린</PresentationFormat>
  <Paragraphs>370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DW임팩타민체</vt:lpstr>
      <vt:lpstr>경기천년제목M Medium</vt:lpstr>
      <vt:lpstr>나눔고딕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은란</cp:lastModifiedBy>
  <cp:revision>41</cp:revision>
  <dcterms:created xsi:type="dcterms:W3CDTF">2020-12-15T02:52:31Z</dcterms:created>
  <dcterms:modified xsi:type="dcterms:W3CDTF">2021-03-08T08:27:22Z</dcterms:modified>
</cp:coreProperties>
</file>